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75" r:id="rId4"/>
    <p:sldId id="278" r:id="rId5"/>
    <p:sldId id="279" r:id="rId6"/>
    <p:sldId id="280" r:id="rId7"/>
    <p:sldId id="265" r:id="rId8"/>
    <p:sldId id="274" r:id="rId9"/>
    <p:sldId id="266" r:id="rId10"/>
    <p:sldId id="268" r:id="rId11"/>
    <p:sldId id="269" r:id="rId12"/>
    <p:sldId id="270" r:id="rId13"/>
    <p:sldId id="271" r:id="rId14"/>
    <p:sldId id="272" r:id="rId15"/>
    <p:sldId id="277" r:id="rId16"/>
    <p:sldId id="273" r:id="rId17"/>
    <p:sldId id="281" r:id="rId18"/>
    <p:sldId id="282" r:id="rId19"/>
    <p:sldId id="28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9F6424CC-6097-49AD-8790-FA74015ACC43}" type="datetimeFigureOut">
              <a:rPr lang="en-IN" smtClean="0"/>
              <a:t>20-09-2018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497DA2-EA17-4DD7-9C0D-C628A61178D7}"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F6424CC-6097-49AD-8790-FA74015ACC43}" type="datetimeFigureOut">
              <a:rPr lang="en-IN" smtClean="0"/>
              <a:t>20-09-2018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497DA2-EA17-4DD7-9C0D-C628A61178D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F6424CC-6097-49AD-8790-FA74015ACC43}" type="datetimeFigureOut">
              <a:rPr lang="en-IN" smtClean="0"/>
              <a:t>20-09-2018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497DA2-EA17-4DD7-9C0D-C628A61178D7}"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F6424CC-6097-49AD-8790-FA74015ACC43}" type="datetimeFigureOut">
              <a:rPr lang="en-IN" smtClean="0"/>
              <a:t>20-09-2018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497DA2-EA17-4DD7-9C0D-C628A61178D7}"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F6424CC-6097-49AD-8790-FA74015ACC43}" type="datetimeFigureOut">
              <a:rPr lang="en-IN" smtClean="0"/>
              <a:t>20-09-2018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497DA2-EA17-4DD7-9C0D-C628A61178D7}"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9F6424CC-6097-49AD-8790-FA74015ACC43}" type="datetimeFigureOut">
              <a:rPr lang="en-IN" smtClean="0"/>
              <a:t>20-09-2018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F497DA2-EA17-4DD7-9C0D-C628A61178D7}"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9F6424CC-6097-49AD-8790-FA74015ACC43}" type="datetimeFigureOut">
              <a:rPr lang="en-IN" smtClean="0"/>
              <a:t>20-09-2018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F497DA2-EA17-4DD7-9C0D-C628A61178D7}"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9F6424CC-6097-49AD-8790-FA74015ACC43}" type="datetimeFigureOut">
              <a:rPr lang="en-IN" smtClean="0"/>
              <a:t>20-09-2018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F497DA2-EA17-4DD7-9C0D-C628A61178D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424CC-6097-49AD-8790-FA74015ACC43}" type="datetimeFigureOut">
              <a:rPr lang="en-IN" smtClean="0"/>
              <a:t>20-09-2018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F497DA2-EA17-4DD7-9C0D-C628A61178D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6424CC-6097-49AD-8790-FA74015ACC43}" type="datetimeFigureOut">
              <a:rPr lang="en-IN" smtClean="0"/>
              <a:t>20-09-2018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F497DA2-EA17-4DD7-9C0D-C628A61178D7}"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6424CC-6097-49AD-8790-FA74015ACC43}" type="datetimeFigureOut">
              <a:rPr lang="en-IN" smtClean="0"/>
              <a:t>20-09-2018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F497DA2-EA17-4DD7-9C0D-C628A61178D7}"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424CC-6097-49AD-8790-FA74015ACC43}" type="datetimeFigureOut">
              <a:rPr lang="en-IN" smtClean="0"/>
              <a:t>20-09-2018</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97DA2-EA17-4DD7-9C0D-C628A61178D7}"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3797300"/>
          </a:xfrm>
        </p:spPr>
        <p:txBody>
          <a:bodyPr>
            <a:normAutofit/>
          </a:bodyPr>
          <a:lstStyle/>
          <a:p>
            <a:r>
              <a:rPr lang="en-IN" sz="4000" dirty="0">
                <a:latin typeface="+mn-lt"/>
              </a:rPr>
              <a:t>National Biosafety Committee </a:t>
            </a:r>
            <a:r>
              <a:rPr lang="en-GB" sz="4000" dirty="0">
                <a:latin typeface="+mn-lt"/>
              </a:rPr>
              <a:t>opinion on an application by Elephant Group PLC for the placing on the market of genetically modified soybean for food or feed import and processing of </a:t>
            </a:r>
            <a:r>
              <a:rPr lang="en-IN" sz="4000" dirty="0">
                <a:latin typeface="+mn-lt"/>
              </a:rPr>
              <a:t>GM Soybeans containing events Soybean A2704-12, DP 356043, A5547-127, MON 87708 and FG72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a:t>Soy A5547-127 Herbicide Tolerance</a:t>
            </a:r>
          </a:p>
        </p:txBody>
      </p:sp>
      <p:sp>
        <p:nvSpPr>
          <p:cNvPr id="3" name="Content Placeholder 2"/>
          <p:cNvSpPr>
            <a:spLocks noGrp="1"/>
          </p:cNvSpPr>
          <p:nvPr>
            <p:ph idx="1"/>
          </p:nvPr>
        </p:nvSpPr>
        <p:spPr/>
        <p:txBody>
          <a:bodyPr>
            <a:normAutofit fontScale="90000" lnSpcReduction="20000"/>
          </a:bodyPr>
          <a:lstStyle/>
          <a:p>
            <a:pPr marL="0" indent="0">
              <a:buNone/>
            </a:pPr>
            <a:r>
              <a:rPr lang="en-IN" altLang="en-US" b="1"/>
              <a:t>Molecular Characterization</a:t>
            </a:r>
          </a:p>
          <a:p>
            <a:r>
              <a:rPr lang="en-IN" altLang="en-US"/>
              <a:t>This </a:t>
            </a:r>
            <a:r>
              <a:rPr lang="en-US"/>
              <a:t>is an evaluation of a risk assessment for the genetically modified herbicide tolerant soybean A5547-127 for food and feed uses, import and processing. Soybean A5547-127 was developed through particle bombardment</a:t>
            </a:r>
            <a:r>
              <a:rPr lang="en-IN" altLang="en-US"/>
              <a:t>. </a:t>
            </a:r>
          </a:p>
          <a:p>
            <a:r>
              <a:rPr lang="en-IN" altLang="en-US"/>
              <a:t>It contains a single insertion site consisting of a copy of the intact pat expression cassette, encoding the PAT protein that confers tolerance to glufosinateammonium containing herbicides. Other inserted sequences include two truncated parts of the betalactamase (bla) gene from the transformation vector on each side of the pat expression cassette.</a:t>
            </a:r>
          </a:p>
          <a:p>
            <a:r>
              <a:rPr lang="en-IN" altLang="en-US"/>
              <a:t>The results of the bioinformatic analyses of the insert and the flanking regions, and the levels of newly expressed protein did not raise a safety concern.</a:t>
            </a:r>
          </a:p>
          <a:p>
            <a:endParaRPr lang="en-I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altLang="en-US"/>
              <a:t>Toxicity and Allergenicty; Non-target organisms</a:t>
            </a:r>
          </a:p>
        </p:txBody>
      </p:sp>
      <p:sp>
        <p:nvSpPr>
          <p:cNvPr id="3" name="Content Placeholder 2"/>
          <p:cNvSpPr>
            <a:spLocks noGrp="1"/>
          </p:cNvSpPr>
          <p:nvPr>
            <p:ph idx="1"/>
          </p:nvPr>
        </p:nvSpPr>
        <p:spPr/>
        <p:txBody>
          <a:bodyPr>
            <a:normAutofit fontScale="97500" lnSpcReduction="10000"/>
          </a:bodyPr>
          <a:lstStyle/>
          <a:p>
            <a:r>
              <a:rPr lang="en-US"/>
              <a:t>The comparative analysis of compositional, phenotypic and agronomic characteristics indicated that soybean A5547-127 is not different from its conventional counterpart (A5547), except for the newly expressed protein (PAT). The safety assessment of the PAT protein and the soybean A5547-127 identified no concerns regarding potential toxicity and allergenicity. A feeding study on broiler chickens confirmed that seeds of soybean A5547-127 are as nutritional as seeds of the conventional counterpart.</a:t>
            </a:r>
          </a:p>
          <a:p>
            <a:r>
              <a:rPr lang="en-US"/>
              <a:t>The risk caused by a possible transfer of the recombinant gene from soybean A5547-127 to environmental micro-organisms is regarded to be negligible due to the lack of any advantage that would be conferred in the context of its intended uses.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a:t>Conclusion</a:t>
            </a:r>
          </a:p>
        </p:txBody>
      </p:sp>
      <p:sp>
        <p:nvSpPr>
          <p:cNvPr id="3" name="Content Placeholder 2"/>
          <p:cNvSpPr>
            <a:spLocks noGrp="1"/>
          </p:cNvSpPr>
          <p:nvPr>
            <p:ph idx="1"/>
          </p:nvPr>
        </p:nvSpPr>
        <p:spPr/>
        <p:txBody>
          <a:bodyPr/>
          <a:lstStyle/>
          <a:p>
            <a:r>
              <a:rPr lang="en-US"/>
              <a:t>The monitoring plan and reporting intervals are in line with the intended uses of soybean A5547-127. The </a:t>
            </a:r>
            <a:r>
              <a:rPr lang="en-IN" altLang="en-US"/>
              <a:t>NBC </a:t>
            </a:r>
            <a:r>
              <a:rPr lang="en-US"/>
              <a:t> considers that the </a:t>
            </a:r>
            <a:r>
              <a:rPr lang="en-US">
                <a:sym typeface="+mn-ea"/>
              </a:rPr>
              <a:t>soybean A5547-127</a:t>
            </a:r>
            <a:r>
              <a:rPr lang="en-IN" altLang="en-US">
                <a:sym typeface="+mn-ea"/>
              </a:rPr>
              <a:t>, as decribed in this application, is as safe as its conventional counterparts with respect to potential effects on human and animal health and the environment in the context of the intendede uses.</a:t>
            </a:r>
            <a:r>
              <a:rPr lang="en-US"/>
              <a:t> </a:t>
            </a:r>
          </a:p>
          <a:p>
            <a:r>
              <a:rPr lang="en-US">
                <a:sym typeface="+mn-ea"/>
              </a:rPr>
              <a:t> The potential interactions of the GM plant with target organisms, non-target organisms and the abiotic environment and biogeochemical cycles were not considered an issue by the </a:t>
            </a:r>
            <a:r>
              <a:rPr lang="en-IN" altLang="en-US">
                <a:sym typeface="+mn-ea"/>
              </a:rPr>
              <a:t>NBC</a:t>
            </a:r>
            <a:r>
              <a:rPr lang="en-US">
                <a:sym typeface="+mn-ea"/>
              </a:rPr>
              <a:t>.</a:t>
            </a:r>
            <a:endParaRPr lang="en-US"/>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a:t>MON 87708 Herbicide Tolerant Soy</a:t>
            </a:r>
          </a:p>
        </p:txBody>
      </p:sp>
      <p:sp>
        <p:nvSpPr>
          <p:cNvPr id="3" name="Content Placeholder 2"/>
          <p:cNvSpPr>
            <a:spLocks noGrp="1"/>
          </p:cNvSpPr>
          <p:nvPr>
            <p:ph idx="1"/>
          </p:nvPr>
        </p:nvSpPr>
        <p:spPr/>
        <p:txBody>
          <a:bodyPr>
            <a:normAutofit/>
          </a:bodyPr>
          <a:lstStyle/>
          <a:p>
            <a:pPr marL="0" indent="0">
              <a:buNone/>
            </a:pPr>
            <a:r>
              <a:rPr lang="en-IN" altLang="en-US" b="1"/>
              <a:t>Molecular Characterization</a:t>
            </a:r>
          </a:p>
          <a:p>
            <a:r>
              <a:rPr lang="en-US"/>
              <a:t>Soybean event MON 87708 was developed by Monsanto Canada Inc. using recombinant DNA technology, resulting in the introduction of the dicamba mono-oxygenase (dmo) gene derived from the Gram-negative bacteria </a:t>
            </a:r>
            <a:r>
              <a:rPr lang="en-US" i="1"/>
              <a:t>Stenotrophomonas maltophilia.</a:t>
            </a:r>
          </a:p>
          <a:p>
            <a:r>
              <a:rPr lang="en-US"/>
              <a:t>Soybean MON 87708 contains a single insert consisting of the dmo expression cassette. The DMO (dicamba mono-oxygenase) proteins confer tolerance to dicamba-based herbicides. Bioinformatic analyses of the inserted DNA and flanking regions do not raise safety issues.</a:t>
            </a:r>
          </a:p>
          <a:p>
            <a:endParaRPr lang="en-I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altLang="en-US"/>
              <a:t>Toxicity and Allergenicity; Compositional Analysis</a:t>
            </a:r>
          </a:p>
        </p:txBody>
      </p:sp>
      <p:sp>
        <p:nvSpPr>
          <p:cNvPr id="3" name="Content Placeholder 2"/>
          <p:cNvSpPr>
            <a:spLocks noGrp="1"/>
          </p:cNvSpPr>
          <p:nvPr>
            <p:ph idx="1"/>
          </p:nvPr>
        </p:nvSpPr>
        <p:spPr/>
        <p:txBody>
          <a:bodyPr>
            <a:normAutofit fontScale="97500" lnSpcReduction="10000"/>
          </a:bodyPr>
          <a:lstStyle/>
          <a:p>
            <a:r>
              <a:rPr lang="en-US">
                <a:sym typeface="+mn-ea"/>
              </a:rPr>
              <a:t>The levels of DMO proteins in soybean MON 87708 have been sufficiently analysed. The stability of the genetic modification has been demonstrated. No differences were identified in the compositional data of forage and seeds obtained from soybean MON 87708 or in its agronomic and phenotypic characteristics that would require further assessment with regard to safety by the </a:t>
            </a:r>
            <a:r>
              <a:rPr lang="en-IN" altLang="en-US">
                <a:sym typeface="+mn-ea"/>
              </a:rPr>
              <a:t>NBC.</a:t>
            </a:r>
            <a:endParaRPr lang="en-IN" altLang="en-US"/>
          </a:p>
          <a:p>
            <a:endParaRPr lang="en-US"/>
          </a:p>
          <a:p>
            <a:r>
              <a:rPr lang="en-US"/>
              <a:t>The safety assessment identified no concerns regarding the potential toxicity and allergenicity of the DMO proteins, or of soybean MON 87708. The compositional data indicating that soybean MON 87708 is as nutritious as non-GM soybean varieties were supported by the outcome of a chicken study.</a:t>
            </a:r>
          </a:p>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a:t>Horizontal Gene transfer and Monitoring plan</a:t>
            </a:r>
          </a:p>
        </p:txBody>
      </p:sp>
      <p:sp>
        <p:nvSpPr>
          <p:cNvPr id="3" name="Content Placeholder 2"/>
          <p:cNvSpPr>
            <a:spLocks noGrp="1"/>
          </p:cNvSpPr>
          <p:nvPr>
            <p:ph idx="1"/>
          </p:nvPr>
        </p:nvSpPr>
        <p:spPr/>
        <p:txBody>
          <a:bodyPr/>
          <a:lstStyle/>
          <a:p>
            <a:r>
              <a:rPr lang="en-US">
                <a:sym typeface="+mn-ea"/>
              </a:rPr>
              <a:t>Considering the scope of this application, potential interactions of soybean MON 87708 with the biotic and abiotic environment were not considered to be an issue. Environmental risks associated with an unlikely but theoretically possible horizontal gene transfer from soybean MON 87708 to bacteria have not been identified.</a:t>
            </a:r>
            <a:endParaRPr lang="en-US"/>
          </a:p>
          <a:p>
            <a:r>
              <a:rPr lang="en-US">
                <a:sym typeface="+mn-ea"/>
              </a:rPr>
              <a:t>The post-market environmental monitoring plan and reporting intervals are in line with the intended uses of soybean MON 87708.</a:t>
            </a:r>
            <a:endParaRPr lang="en-US"/>
          </a:p>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a:t>Conclusion</a:t>
            </a:r>
          </a:p>
        </p:txBody>
      </p:sp>
      <p:sp>
        <p:nvSpPr>
          <p:cNvPr id="3" name="Content Placeholder 2"/>
          <p:cNvSpPr>
            <a:spLocks noGrp="1"/>
          </p:cNvSpPr>
          <p:nvPr>
            <p:ph idx="1"/>
          </p:nvPr>
        </p:nvSpPr>
        <p:spPr/>
        <p:txBody>
          <a:bodyPr/>
          <a:lstStyle/>
          <a:p>
            <a:r>
              <a:rPr lang="en-US"/>
              <a:t>In conclusion, the </a:t>
            </a:r>
            <a:r>
              <a:rPr lang="en-IN" altLang="en-US"/>
              <a:t>NBC</a:t>
            </a:r>
            <a:r>
              <a:rPr lang="en-US"/>
              <a:t> considers </a:t>
            </a:r>
            <a:r>
              <a:rPr lang="en-IN" altLang="en-US"/>
              <a:t>that the</a:t>
            </a:r>
            <a:r>
              <a:rPr lang="en-US"/>
              <a:t> soybean MON 87708, as described in this application, is as safe as its conventional counterpart and non-GM soybean reference varieties with respect to potential effects on human and animal health or the environment, in the context of its intended uses.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09ADB0-BEDB-4AB4-B00D-0289205A30C5}"/>
              </a:ext>
            </a:extLst>
          </p:cNvPr>
          <p:cNvSpPr>
            <a:spLocks noGrp="1"/>
          </p:cNvSpPr>
          <p:nvPr>
            <p:ph type="title"/>
          </p:nvPr>
        </p:nvSpPr>
        <p:spPr>
          <a:xfrm>
            <a:off x="114300" y="18256"/>
            <a:ext cx="11658600" cy="662782"/>
          </a:xfrm>
        </p:spPr>
        <p:txBody>
          <a:bodyPr>
            <a:normAutofit fontScale="90000"/>
          </a:bodyPr>
          <a:lstStyle/>
          <a:p>
            <a:r>
              <a:rPr lang="en-GB" dirty="0"/>
              <a:t> </a:t>
            </a:r>
            <a:r>
              <a:rPr lang="en-GB" b="1" dirty="0"/>
              <a:t>Herbicide-tolerant genetically modified soybean FG72 </a:t>
            </a:r>
            <a:endParaRPr lang="en-GB" dirty="0"/>
          </a:p>
        </p:txBody>
      </p:sp>
      <p:sp>
        <p:nvSpPr>
          <p:cNvPr id="3" name="Content Placeholder 2">
            <a:extLst>
              <a:ext uri="{FF2B5EF4-FFF2-40B4-BE49-F238E27FC236}">
                <a16:creationId xmlns:a16="http://schemas.microsoft.com/office/drawing/2014/main" xmlns="" id="{2126F11B-E850-4D79-8BB0-34871F01C777}"/>
              </a:ext>
            </a:extLst>
          </p:cNvPr>
          <p:cNvSpPr>
            <a:spLocks noGrp="1"/>
          </p:cNvSpPr>
          <p:nvPr>
            <p:ph idx="1"/>
          </p:nvPr>
        </p:nvSpPr>
        <p:spPr>
          <a:xfrm>
            <a:off x="0" y="901700"/>
            <a:ext cx="12192000" cy="5938044"/>
          </a:xfrm>
        </p:spPr>
        <p:txBody>
          <a:bodyPr>
            <a:normAutofit/>
          </a:bodyPr>
          <a:lstStyle/>
          <a:p>
            <a:pPr marL="0" indent="0" algn="just">
              <a:buNone/>
            </a:pPr>
            <a:r>
              <a:rPr lang="en-GB" b="1" dirty="0"/>
              <a:t>The molecular characterisation</a:t>
            </a:r>
          </a:p>
          <a:p>
            <a:pPr algn="just"/>
            <a:r>
              <a:rPr lang="en-GB" dirty="0"/>
              <a:t>Soybean FG72 was developed by biolistic transformation of callus cells. It expresses the HPPD W336 and 2mEPSPS proteins, which confer tolerance to </a:t>
            </a:r>
            <a:r>
              <a:rPr lang="en-GB" dirty="0" err="1"/>
              <a:t>isoxaflutole</a:t>
            </a:r>
            <a:r>
              <a:rPr lang="en-GB" dirty="0"/>
              <a:t>- and glyphosate-based herbicides. The molecular characterisation data established that soybean FG72 contains one functional insert consisting of two copies of the </a:t>
            </a:r>
            <a:r>
              <a:rPr lang="en-GB" i="1" dirty="0"/>
              <a:t>hppdPfW336 </a:t>
            </a:r>
            <a:r>
              <a:rPr lang="en-GB" dirty="0"/>
              <a:t>and 2m</a:t>
            </a:r>
            <a:r>
              <a:rPr lang="en-GB" i="1" dirty="0"/>
              <a:t>epsps </a:t>
            </a:r>
            <a:r>
              <a:rPr lang="en-GB" dirty="0"/>
              <a:t>expression cassettes, which confer the intended traits. There is also a second, non-functional insert, consisting of a non-coding plasmid fragment. </a:t>
            </a:r>
          </a:p>
          <a:p>
            <a:pPr algn="just"/>
            <a:r>
              <a:rPr lang="en-GB" dirty="0"/>
              <a:t>The molecular characterisation data establish that soybean FG72 contains one functional insert, consisting of two copies of the 2m</a:t>
            </a:r>
            <a:r>
              <a:rPr lang="en-GB" i="1" dirty="0"/>
              <a:t>epsps </a:t>
            </a:r>
            <a:r>
              <a:rPr lang="en-GB" dirty="0"/>
              <a:t>and </a:t>
            </a:r>
            <a:r>
              <a:rPr lang="en-GB" i="1" dirty="0"/>
              <a:t>hppdPfW336 </a:t>
            </a:r>
            <a:r>
              <a:rPr lang="en-GB" dirty="0"/>
              <a:t>expression cassettes, conferring the intended traits, and a non-functional insert, consisting of a non-coding plasmid fragment. </a:t>
            </a:r>
          </a:p>
        </p:txBody>
      </p:sp>
    </p:spTree>
    <p:extLst>
      <p:ext uri="{BB962C8B-B14F-4D97-AF65-F5344CB8AC3E}">
        <p14:creationId xmlns:p14="http://schemas.microsoft.com/office/powerpoint/2010/main" val="189603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B55803-36D9-4875-B40D-28744F6B9F14}"/>
              </a:ext>
            </a:extLst>
          </p:cNvPr>
          <p:cNvSpPr>
            <a:spLocks noGrp="1"/>
          </p:cNvSpPr>
          <p:nvPr>
            <p:ph type="title"/>
          </p:nvPr>
        </p:nvSpPr>
        <p:spPr>
          <a:xfrm>
            <a:off x="0" y="365125"/>
            <a:ext cx="12192000" cy="1325563"/>
          </a:xfrm>
        </p:spPr>
        <p:txBody>
          <a:bodyPr/>
          <a:lstStyle/>
          <a:p>
            <a:r>
              <a:rPr lang="en-GB" dirty="0"/>
              <a:t>Toxicity or allergenicity and potential gene transfer</a:t>
            </a:r>
          </a:p>
        </p:txBody>
      </p:sp>
      <p:sp>
        <p:nvSpPr>
          <p:cNvPr id="3" name="Content Placeholder 2">
            <a:extLst>
              <a:ext uri="{FF2B5EF4-FFF2-40B4-BE49-F238E27FC236}">
                <a16:creationId xmlns:a16="http://schemas.microsoft.com/office/drawing/2014/main" xmlns="" id="{27F9F299-AB2C-435F-ACBB-3001627D9F72}"/>
              </a:ext>
            </a:extLst>
          </p:cNvPr>
          <p:cNvSpPr>
            <a:spLocks noGrp="1"/>
          </p:cNvSpPr>
          <p:nvPr>
            <p:ph idx="1"/>
          </p:nvPr>
        </p:nvSpPr>
        <p:spPr>
          <a:xfrm>
            <a:off x="0" y="1825625"/>
            <a:ext cx="12192000" cy="4351338"/>
          </a:xfrm>
        </p:spPr>
        <p:txBody>
          <a:bodyPr>
            <a:normAutofit fontScale="92500" lnSpcReduction="10000"/>
          </a:bodyPr>
          <a:lstStyle/>
          <a:p>
            <a:pPr algn="just"/>
            <a:r>
              <a:rPr lang="en-GB" dirty="0"/>
              <a:t>The safety assessment identified no concerns regarding the potential toxicity or allergenicity of the newly expressed 2mEPSPS and HPPD W336 protein in soybean FG72, and found no evidence that the genetic modification might significantly change the overall allergenicity of soybean FG72. Based on the comparative analysis, the nutritional characteristics of food and feed derived from soybean FG72 is not expected to differ from that of food and feed derived from non-GM soybean varieties. The EFSA GMO Panel concludes that soybean FG72 is as safe and nutritious as its conventional counterpart and non-GM reference soybean varieties.</a:t>
            </a:r>
          </a:p>
          <a:p>
            <a:pPr algn="just"/>
            <a:r>
              <a:rPr lang="en-GB" dirty="0"/>
              <a:t>Soybean FG72 has very unlikely altered survival, multiplication or dissemination characteristics, the NBC is of the opinion that the likelihood of unintended environmental effects as a consequence of spread of genes from this GM soybean in Nigeria is extremely unlikely to differ from that of conventional soybean varieties.</a:t>
            </a:r>
          </a:p>
          <a:p>
            <a:pPr algn="just"/>
            <a:endParaRPr lang="de-DE" dirty="0"/>
          </a:p>
          <a:p>
            <a:pPr algn="just"/>
            <a:endParaRPr lang="en-GB" dirty="0"/>
          </a:p>
        </p:txBody>
      </p:sp>
    </p:spTree>
    <p:extLst>
      <p:ext uri="{BB962C8B-B14F-4D97-AF65-F5344CB8AC3E}">
        <p14:creationId xmlns:p14="http://schemas.microsoft.com/office/powerpoint/2010/main" val="1814074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5AB84E-0CC8-4CA5-8F1F-086D8A715800}"/>
              </a:ext>
            </a:extLst>
          </p:cNvPr>
          <p:cNvSpPr>
            <a:spLocks noGrp="1"/>
          </p:cNvSpPr>
          <p:nvPr>
            <p:ph type="title"/>
          </p:nvPr>
        </p:nvSpPr>
        <p:spPr>
          <a:xfrm>
            <a:off x="838200" y="517525"/>
            <a:ext cx="10515600" cy="790575"/>
          </a:xfrm>
        </p:spPr>
        <p:txBody>
          <a:bodyPr/>
          <a:lstStyle/>
          <a:p>
            <a:r>
              <a:rPr lang="en-GB" dirty="0"/>
              <a:t>Conclusion </a:t>
            </a:r>
          </a:p>
        </p:txBody>
      </p:sp>
      <p:sp>
        <p:nvSpPr>
          <p:cNvPr id="3" name="Content Placeholder 2">
            <a:extLst>
              <a:ext uri="{FF2B5EF4-FFF2-40B4-BE49-F238E27FC236}">
                <a16:creationId xmlns:a16="http://schemas.microsoft.com/office/drawing/2014/main" xmlns="" id="{D872B610-3865-41DC-A971-7662BDD02C2D}"/>
              </a:ext>
            </a:extLst>
          </p:cNvPr>
          <p:cNvSpPr>
            <a:spLocks noGrp="1"/>
          </p:cNvSpPr>
          <p:nvPr>
            <p:ph idx="1"/>
          </p:nvPr>
        </p:nvSpPr>
        <p:spPr>
          <a:xfrm>
            <a:off x="228600" y="1825625"/>
            <a:ext cx="11849100" cy="4351338"/>
          </a:xfrm>
        </p:spPr>
        <p:txBody>
          <a:bodyPr/>
          <a:lstStyle/>
          <a:p>
            <a:pPr algn="just"/>
            <a:r>
              <a:rPr lang="en-GB" dirty="0"/>
              <a:t>The NBC considers that the information available for soybean FG72 shows that it is as safe as its conventional counterpart and non-GM soybean reference varieties with respect to potential effects on human and animal health and the environment in the context of the scope of this application.</a:t>
            </a:r>
          </a:p>
        </p:txBody>
      </p:sp>
    </p:spTree>
    <p:extLst>
      <p:ext uri="{BB962C8B-B14F-4D97-AF65-F5344CB8AC3E}">
        <p14:creationId xmlns:p14="http://schemas.microsoft.com/office/powerpoint/2010/main" val="206833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Policy Framework</a:t>
            </a:r>
          </a:p>
        </p:txBody>
      </p:sp>
      <p:sp>
        <p:nvSpPr>
          <p:cNvPr id="3" name="Content Placeholder 2"/>
          <p:cNvSpPr>
            <a:spLocks noGrp="1"/>
          </p:cNvSpPr>
          <p:nvPr>
            <p:ph idx="1"/>
          </p:nvPr>
        </p:nvSpPr>
        <p:spPr/>
        <p:txBody>
          <a:bodyPr/>
          <a:lstStyle/>
          <a:p>
            <a:r>
              <a:rPr lang="en-IN" dirty="0"/>
              <a:t>To ensure safety to human health and the environment taking into consideration food security</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altLang="en-US"/>
              <a:t>General Assumptions and Monitoring plans for all products</a:t>
            </a:r>
          </a:p>
        </p:txBody>
      </p:sp>
      <p:sp>
        <p:nvSpPr>
          <p:cNvPr id="3" name="Content Placeholder 2"/>
          <p:cNvSpPr>
            <a:spLocks noGrp="1"/>
          </p:cNvSpPr>
          <p:nvPr>
            <p:ph idx="1"/>
          </p:nvPr>
        </p:nvSpPr>
        <p:spPr/>
        <p:txBody>
          <a:bodyPr>
            <a:normAutofit lnSpcReduction="10000"/>
          </a:bodyPr>
          <a:lstStyle/>
          <a:p>
            <a:r>
              <a:rPr lang="en-IN" altLang="en-US">
                <a:sym typeface="+mn-ea"/>
              </a:rPr>
              <a:t>The NBC in expressing these opinions has relied heavily on previous positive reviews of risk assessment  for these products in the USA and Canada and especially from Europeaan Food Safety Authority (EFSA) as well as on the long history (more than 20 years)  of safe use in the USA, Canada, South America , China, India, Europe and South Africa.</a:t>
            </a:r>
          </a:p>
          <a:p>
            <a:r>
              <a:rPr lang="en-IN" altLang="en-US">
                <a:sym typeface="+mn-ea"/>
              </a:rPr>
              <a:t> the monitoring plan and reporting imtervals were in line with the intended uses. spillage during loading and offloading shoukd be avoided and where spills accidentally occur, clean up measures should be instituted and such seeds detroyed in line with biosafety guidelines. adventitious sprouts should be removed by methods such as mechanical removal or herbicides application. Monitoring should be throughout the apllication period.</a:t>
            </a:r>
          </a:p>
          <a:p>
            <a:endParaRPr lang="en-I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390224-61C6-486E-B958-04874E3613A8}"/>
              </a:ext>
            </a:extLst>
          </p:cNvPr>
          <p:cNvSpPr>
            <a:spLocks noGrp="1"/>
          </p:cNvSpPr>
          <p:nvPr>
            <p:ph type="title"/>
          </p:nvPr>
        </p:nvSpPr>
        <p:spPr>
          <a:xfrm>
            <a:off x="838200" y="136525"/>
            <a:ext cx="10515600" cy="739775"/>
          </a:xfrm>
        </p:spPr>
        <p:txBody>
          <a:bodyPr/>
          <a:lstStyle/>
          <a:p>
            <a:r>
              <a:rPr lang="en-GB" dirty="0" err="1"/>
              <a:t>Glufosinate</a:t>
            </a:r>
            <a:r>
              <a:rPr lang="en-GB" dirty="0"/>
              <a:t> tolerant soybean A2704-12</a:t>
            </a:r>
          </a:p>
        </p:txBody>
      </p:sp>
      <p:sp>
        <p:nvSpPr>
          <p:cNvPr id="3" name="Content Placeholder 2">
            <a:extLst>
              <a:ext uri="{FF2B5EF4-FFF2-40B4-BE49-F238E27FC236}">
                <a16:creationId xmlns:a16="http://schemas.microsoft.com/office/drawing/2014/main" xmlns="" id="{72EA71E2-4D77-40D8-BF44-5BCB9011287F}"/>
              </a:ext>
            </a:extLst>
          </p:cNvPr>
          <p:cNvSpPr>
            <a:spLocks noGrp="1"/>
          </p:cNvSpPr>
          <p:nvPr>
            <p:ph idx="1"/>
          </p:nvPr>
        </p:nvSpPr>
        <p:spPr>
          <a:xfrm>
            <a:off x="0" y="1253331"/>
            <a:ext cx="12192000" cy="4351338"/>
          </a:xfrm>
        </p:spPr>
        <p:txBody>
          <a:bodyPr>
            <a:normAutofit fontScale="85000" lnSpcReduction="10000"/>
          </a:bodyPr>
          <a:lstStyle/>
          <a:p>
            <a:pPr marL="0" indent="0">
              <a:buNone/>
            </a:pPr>
            <a:r>
              <a:rPr lang="en-IN" b="1" dirty="0"/>
              <a:t>Molecular Characterization</a:t>
            </a:r>
          </a:p>
          <a:p>
            <a:r>
              <a:rPr lang="en-GB" dirty="0"/>
              <a:t>Soybean A2704-12 is derived from the soybean variety A2704 which was transformed using particle bombardment. Soybean A2704-12 expresses the </a:t>
            </a:r>
            <a:r>
              <a:rPr lang="en-GB" i="1" dirty="0"/>
              <a:t>pat </a:t>
            </a:r>
            <a:r>
              <a:rPr lang="en-GB" dirty="0"/>
              <a:t>gene leading to the production of the enzyme </a:t>
            </a:r>
            <a:r>
              <a:rPr lang="en-GB" dirty="0" err="1"/>
              <a:t>phosphinothricin</a:t>
            </a:r>
            <a:r>
              <a:rPr lang="en-GB" dirty="0"/>
              <a:t> acetyl-transferase (PAT) that acetylates L-</a:t>
            </a:r>
            <a:r>
              <a:rPr lang="en-GB" dirty="0" err="1"/>
              <a:t>glufosinate</a:t>
            </a:r>
            <a:r>
              <a:rPr lang="en-GB" dirty="0"/>
              <a:t>-ammonium. The PAT enzyme confers tolerance to </a:t>
            </a:r>
            <a:r>
              <a:rPr lang="en-GB" dirty="0" err="1"/>
              <a:t>glufosinate</a:t>
            </a:r>
            <a:r>
              <a:rPr lang="en-GB" dirty="0"/>
              <a:t> herbicides.</a:t>
            </a:r>
          </a:p>
          <a:p>
            <a:r>
              <a:rPr lang="en-GB" dirty="0"/>
              <a:t>The molecular characterisation data established that soybean A2704-12 contains a single insert. The insert contains all of the sequences of plasmid vector pB2/35SAcK, including the vector backbone consisting of pUC19 sequences. The insert also contains two separate (3’ and 5’) fragments of the </a:t>
            </a:r>
            <a:r>
              <a:rPr lang="en-GB" i="1" dirty="0" err="1"/>
              <a:t>bla</a:t>
            </a:r>
            <a:r>
              <a:rPr lang="en-GB" i="1" dirty="0"/>
              <a:t> </a:t>
            </a:r>
            <a:r>
              <a:rPr lang="en-GB" dirty="0"/>
              <a:t>gene. These fragments do not constitute a functional gene in soybean A2704-12 and the </a:t>
            </a:r>
            <a:r>
              <a:rPr lang="en-GB" i="1" dirty="0" err="1"/>
              <a:t>bla</a:t>
            </a:r>
            <a:r>
              <a:rPr lang="en-GB" i="1" dirty="0"/>
              <a:t> </a:t>
            </a:r>
            <a:r>
              <a:rPr lang="en-GB" dirty="0"/>
              <a:t>gene was not expressed.</a:t>
            </a:r>
          </a:p>
          <a:p>
            <a:r>
              <a:rPr lang="en-GB" dirty="0"/>
              <a:t>The NBC is of the opinion that the molecular characterisation of the DNA insert and flanking regions of soybean A2704-12 does not raise safety concerns, and sufficient evidence for the stability of the insert structure and of the newly introduced trait was provided.</a:t>
            </a:r>
          </a:p>
        </p:txBody>
      </p:sp>
    </p:spTree>
    <p:extLst>
      <p:ext uri="{BB962C8B-B14F-4D97-AF65-F5344CB8AC3E}">
        <p14:creationId xmlns:p14="http://schemas.microsoft.com/office/powerpoint/2010/main" val="2927016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36562B-9231-47D9-B646-47074249C810}"/>
              </a:ext>
            </a:extLst>
          </p:cNvPr>
          <p:cNvSpPr>
            <a:spLocks noGrp="1"/>
          </p:cNvSpPr>
          <p:nvPr>
            <p:ph type="title"/>
          </p:nvPr>
        </p:nvSpPr>
        <p:spPr>
          <a:xfrm>
            <a:off x="838200" y="4762"/>
            <a:ext cx="11176000" cy="676275"/>
          </a:xfrm>
        </p:spPr>
        <p:txBody>
          <a:bodyPr>
            <a:normAutofit fontScale="90000"/>
          </a:bodyPr>
          <a:lstStyle/>
          <a:p>
            <a:r>
              <a:rPr lang="en-IN" altLang="en-US" dirty="0"/>
              <a:t>Compositional Analysis, Toxicity and Allergenicity</a:t>
            </a:r>
            <a:endParaRPr lang="en-GB" dirty="0"/>
          </a:p>
        </p:txBody>
      </p:sp>
      <p:sp>
        <p:nvSpPr>
          <p:cNvPr id="3" name="Content Placeholder 2">
            <a:extLst>
              <a:ext uri="{FF2B5EF4-FFF2-40B4-BE49-F238E27FC236}">
                <a16:creationId xmlns:a16="http://schemas.microsoft.com/office/drawing/2014/main" xmlns="" id="{35E6D6EB-880A-473A-A070-067306C1997D}"/>
              </a:ext>
            </a:extLst>
          </p:cNvPr>
          <p:cNvSpPr>
            <a:spLocks noGrp="1"/>
          </p:cNvSpPr>
          <p:nvPr>
            <p:ph idx="1"/>
          </p:nvPr>
        </p:nvSpPr>
        <p:spPr>
          <a:xfrm>
            <a:off x="0" y="774700"/>
            <a:ext cx="12192000" cy="6078538"/>
          </a:xfrm>
        </p:spPr>
        <p:txBody>
          <a:bodyPr>
            <a:normAutofit fontScale="85000" lnSpcReduction="20000"/>
          </a:bodyPr>
          <a:lstStyle/>
          <a:p>
            <a:pPr algn="just"/>
            <a:r>
              <a:rPr lang="en-GB" dirty="0"/>
              <a:t>Bioinformatics analysis was carried out on open reading frames (ORFs) spanning the insert, the insert/genomic junctions and the 5’ </a:t>
            </a:r>
            <a:r>
              <a:rPr lang="en-GB" dirty="0" err="1"/>
              <a:t>chloroplastic</a:t>
            </a:r>
            <a:r>
              <a:rPr lang="en-GB" dirty="0"/>
              <a:t>/genomic junction regions. This analysis showed that it is unlikely that the eight putative ORFs are expressed in soybean A2704-12. Even in the unlikely event that expression did occur, any resulting polypeptides would show no significant sequence homology with known toxins or allergens. The GMO Panel is of the opinion that the molecular characterisation of the DNA insert and flanking regions of soybean A2704-12 does not raise safety concerns, and sufficient evidence for the stability of the insert structure and of the newly introduced trait was provided. </a:t>
            </a:r>
          </a:p>
          <a:p>
            <a:pPr algn="just"/>
            <a:r>
              <a:rPr lang="en-GB" dirty="0"/>
              <a:t>The GMO Panel assessed the results of the compositional analysis of A2704-12 soybean and its comparator in the light of the field trial design, measured biological variation and the level of the studied compounds in conventional soybean varieties, and concludes that A2704-12 soybean is compositionally equivalent to the non-GM counterpart except for the introduced trait.</a:t>
            </a:r>
          </a:p>
          <a:p>
            <a:pPr algn="just"/>
            <a:r>
              <a:rPr lang="en-GB" dirty="0"/>
              <a:t>No toxicity of the PAT protein was observed in a single dose acute toxicity study in mice using intravenous injection. Furthermore, the PAT protein is rapidly degraded under simulated gastric and intestinal conditions.</a:t>
            </a:r>
          </a:p>
          <a:p>
            <a:pPr algn="just"/>
            <a:r>
              <a:rPr lang="en-GB" dirty="0"/>
              <a:t>The PAT protein shows no homology with known toxic proteins and/or allergens. The PAT protein has been extensively assessed in previous opinions of the EFSA GMO Panel and no concerns were raised concerning the safety of the PAT protein. Furthermore </a:t>
            </a:r>
            <a:r>
              <a:rPr lang="en-GB" i="1" dirty="0"/>
              <a:t>in vitro </a:t>
            </a:r>
            <a:r>
              <a:rPr lang="en-GB" dirty="0"/>
              <a:t>allergenicity testing of extracts of A2704 12 soybeans showed no changes in allergenicity.</a:t>
            </a:r>
          </a:p>
        </p:txBody>
      </p:sp>
    </p:spTree>
    <p:extLst>
      <p:ext uri="{BB962C8B-B14F-4D97-AF65-F5344CB8AC3E}">
        <p14:creationId xmlns:p14="http://schemas.microsoft.com/office/powerpoint/2010/main" val="1561512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AB6517-9AB3-49D7-9921-CFA3257B0AC3}"/>
              </a:ext>
            </a:extLst>
          </p:cNvPr>
          <p:cNvSpPr>
            <a:spLocks noGrp="1"/>
          </p:cNvSpPr>
          <p:nvPr>
            <p:ph type="title"/>
          </p:nvPr>
        </p:nvSpPr>
        <p:spPr/>
        <p:txBody>
          <a:bodyPr/>
          <a:lstStyle/>
          <a:p>
            <a:r>
              <a:rPr lang="de-DE" dirty="0"/>
              <a:t>CONCLUSION</a:t>
            </a:r>
            <a:endParaRPr lang="en-GB" dirty="0"/>
          </a:p>
        </p:txBody>
      </p:sp>
      <p:sp>
        <p:nvSpPr>
          <p:cNvPr id="3" name="Content Placeholder 2">
            <a:extLst>
              <a:ext uri="{FF2B5EF4-FFF2-40B4-BE49-F238E27FC236}">
                <a16:creationId xmlns:a16="http://schemas.microsoft.com/office/drawing/2014/main" xmlns="" id="{63449832-5575-44E0-908A-8F4DC238924D}"/>
              </a:ext>
            </a:extLst>
          </p:cNvPr>
          <p:cNvSpPr>
            <a:spLocks noGrp="1"/>
          </p:cNvSpPr>
          <p:nvPr>
            <p:ph idx="1"/>
          </p:nvPr>
        </p:nvSpPr>
        <p:spPr>
          <a:xfrm>
            <a:off x="0" y="1825625"/>
            <a:ext cx="12192000" cy="4351338"/>
          </a:xfrm>
        </p:spPr>
        <p:txBody>
          <a:bodyPr>
            <a:normAutofit/>
          </a:bodyPr>
          <a:lstStyle/>
          <a:p>
            <a:r>
              <a:rPr lang="en-GB" dirty="0"/>
              <a:t>In conclusion, taking into account all of the data assessed, the GMO Panel considers that the information available for soybean A2704-12 addresses the scientific comments raised by the Member States and that the soybean A2704-12 is as safe as its non genetically modified counterpart with respect to potential effects on human and animal health or the environment. Therefore the GMO Panel concludes that soybean A2704-12 is unlikely to have any adverse effect on human and animal health or on the environment in the context of its intended uses.</a:t>
            </a:r>
          </a:p>
        </p:txBody>
      </p:sp>
    </p:spTree>
    <p:extLst>
      <p:ext uri="{BB962C8B-B14F-4D97-AF65-F5344CB8AC3E}">
        <p14:creationId xmlns:p14="http://schemas.microsoft.com/office/powerpoint/2010/main" val="3808756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DP 356043 Herbicide Tolerant Soy</a:t>
            </a:r>
          </a:p>
        </p:txBody>
      </p:sp>
      <p:sp>
        <p:nvSpPr>
          <p:cNvPr id="3" name="Content Placeholder 2"/>
          <p:cNvSpPr>
            <a:spLocks noGrp="1"/>
          </p:cNvSpPr>
          <p:nvPr>
            <p:ph idx="1"/>
          </p:nvPr>
        </p:nvSpPr>
        <p:spPr/>
        <p:txBody>
          <a:bodyPr>
            <a:normAutofit/>
          </a:bodyPr>
          <a:lstStyle/>
          <a:p>
            <a:pPr marL="0" indent="0">
              <a:buNone/>
            </a:pPr>
            <a:r>
              <a:rPr lang="en-IN" b="1" dirty="0"/>
              <a:t>Molecular Characterization</a:t>
            </a:r>
          </a:p>
          <a:p>
            <a:r>
              <a:rPr lang="en-IN" dirty="0"/>
              <a:t> This is an evaluation of a risk assessment for the genetically modified herbicide tolerant soybean 356043 for food and feed uses, import and processing. </a:t>
            </a:r>
          </a:p>
          <a:p>
            <a:r>
              <a:rPr lang="en-IN" dirty="0"/>
              <a:t>This  Soybean 356043 contains a single copy of intact </a:t>
            </a:r>
            <a:r>
              <a:rPr lang="en-IN" i="1" dirty="0"/>
              <a:t>gat4601 </a:t>
            </a:r>
            <a:r>
              <a:rPr lang="en-IN" dirty="0"/>
              <a:t>and </a:t>
            </a:r>
            <a:r>
              <a:rPr lang="en-IN" i="1" dirty="0"/>
              <a:t>Glycine max-</a:t>
            </a:r>
            <a:r>
              <a:rPr lang="en-IN" i="1" dirty="0" err="1"/>
              <a:t>hra</a:t>
            </a:r>
            <a:r>
              <a:rPr lang="en-IN" i="1" dirty="0"/>
              <a:t> </a:t>
            </a:r>
            <a:r>
              <a:rPr lang="en-IN" dirty="0"/>
              <a:t>cassettes at a single insertion locus. The results of the </a:t>
            </a:r>
            <a:r>
              <a:rPr lang="en-IN" dirty="0" err="1"/>
              <a:t>bioinformatic</a:t>
            </a:r>
            <a:r>
              <a:rPr lang="en-IN" dirty="0"/>
              <a:t> analyses of the insert and the flanking regions, and the levels of newly expressed proteins did not raise a safety concern. </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altLang="en-US" dirty="0"/>
              <a:t>Compositional Analysis, Toxicity and Allergenicity</a:t>
            </a:r>
          </a:p>
        </p:txBody>
      </p:sp>
      <p:sp>
        <p:nvSpPr>
          <p:cNvPr id="3" name="Content Placeholder 2"/>
          <p:cNvSpPr>
            <a:spLocks noGrp="1"/>
          </p:cNvSpPr>
          <p:nvPr>
            <p:ph idx="1"/>
          </p:nvPr>
        </p:nvSpPr>
        <p:spPr/>
        <p:txBody>
          <a:bodyPr>
            <a:normAutofit fontScale="90000"/>
          </a:bodyPr>
          <a:lstStyle/>
          <a:p>
            <a:endParaRPr lang="en-IN" dirty="0">
              <a:sym typeface="+mn-ea"/>
            </a:endParaRPr>
          </a:p>
          <a:p>
            <a:r>
              <a:rPr lang="en-IN" dirty="0">
                <a:sym typeface="+mn-ea"/>
              </a:rPr>
              <a:t> The comparative analysis of phenotypic and agronomic characteristics indicated that soybean 356043 is not different from its conventional counterpart.</a:t>
            </a:r>
            <a:endParaRPr lang="en-IN" dirty="0"/>
          </a:p>
          <a:p>
            <a:r>
              <a:rPr lang="en-IN" dirty="0">
                <a:sym typeface="+mn-ea"/>
              </a:rPr>
              <a:t> In the composition, differences were identified between 356043 soybean and its conventional counterpart in the newly expressed proteins </a:t>
            </a:r>
            <a:r>
              <a:rPr lang="en-IN" i="1" dirty="0">
                <a:sym typeface="+mn-ea"/>
              </a:rPr>
              <a:t>Glycine max</a:t>
            </a:r>
            <a:r>
              <a:rPr lang="en-IN" dirty="0">
                <a:sym typeface="+mn-ea"/>
              </a:rPr>
              <a:t>-HRA and GAT4601, and the levels of the fatty acids </a:t>
            </a:r>
            <a:r>
              <a:rPr lang="en-IN" dirty="0" err="1">
                <a:sym typeface="+mn-ea"/>
              </a:rPr>
              <a:t>heptadecanoic</a:t>
            </a:r>
            <a:r>
              <a:rPr lang="en-IN" dirty="0">
                <a:sym typeface="+mn-ea"/>
              </a:rPr>
              <a:t>, </a:t>
            </a:r>
            <a:r>
              <a:rPr lang="en-IN" dirty="0" err="1">
                <a:sym typeface="+mn-ea"/>
              </a:rPr>
              <a:t>heptadecenoic</a:t>
            </a:r>
            <a:r>
              <a:rPr lang="en-IN" dirty="0">
                <a:sym typeface="+mn-ea"/>
              </a:rPr>
              <a:t> and </a:t>
            </a:r>
            <a:r>
              <a:rPr lang="en-IN" dirty="0" err="1">
                <a:sym typeface="+mn-ea"/>
              </a:rPr>
              <a:t>heptadecadienoic</a:t>
            </a:r>
            <a:r>
              <a:rPr lang="en-IN" dirty="0">
                <a:sym typeface="+mn-ea"/>
              </a:rPr>
              <a:t> acid and the acetylated amino acids N-</a:t>
            </a:r>
            <a:r>
              <a:rPr lang="en-IN" dirty="0" err="1">
                <a:sym typeface="+mn-ea"/>
              </a:rPr>
              <a:t>acetylaspartate</a:t>
            </a:r>
            <a:r>
              <a:rPr lang="en-IN" dirty="0">
                <a:sym typeface="+mn-ea"/>
              </a:rPr>
              <a:t> (NAA) and N-</a:t>
            </a:r>
            <a:r>
              <a:rPr lang="en-IN" dirty="0" err="1">
                <a:sym typeface="+mn-ea"/>
              </a:rPr>
              <a:t>acetylglutamate</a:t>
            </a:r>
            <a:r>
              <a:rPr lang="en-IN" dirty="0">
                <a:sym typeface="+mn-ea"/>
              </a:rPr>
              <a:t> (NAG). </a:t>
            </a:r>
            <a:endParaRPr lang="en-IN" dirty="0"/>
          </a:p>
          <a:p>
            <a:r>
              <a:rPr lang="en-IN" dirty="0">
                <a:sym typeface="+mn-ea"/>
              </a:rPr>
              <a:t> The safety assessment of the newly expressed proteins </a:t>
            </a:r>
            <a:r>
              <a:rPr lang="en-IN" i="1" dirty="0">
                <a:sym typeface="+mn-ea"/>
              </a:rPr>
              <a:t>Glycine max</a:t>
            </a:r>
            <a:r>
              <a:rPr lang="en-IN" dirty="0">
                <a:sym typeface="+mn-ea"/>
              </a:rPr>
              <a:t>-HRA and GAT4601 identified no concerns regarding potential toxicity and </a:t>
            </a:r>
            <a:r>
              <a:rPr lang="en-IN" dirty="0" err="1">
                <a:sym typeface="+mn-ea"/>
              </a:rPr>
              <a:t>allergenicity</a:t>
            </a:r>
            <a:r>
              <a:rPr lang="en-IN" dirty="0">
                <a:sym typeface="+mn-ea"/>
              </a:rPr>
              <a:t>.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t>Allergenicity and Health, Nutritional Analysis</a:t>
            </a:r>
          </a:p>
        </p:txBody>
      </p:sp>
      <p:sp>
        <p:nvSpPr>
          <p:cNvPr id="3" name="Content Placeholder 2"/>
          <p:cNvSpPr>
            <a:spLocks noGrp="1"/>
          </p:cNvSpPr>
          <p:nvPr>
            <p:ph idx="1"/>
          </p:nvPr>
        </p:nvSpPr>
        <p:spPr>
          <a:xfrm>
            <a:off x="838200" y="1379220"/>
            <a:ext cx="10515600" cy="5274945"/>
          </a:xfrm>
        </p:spPr>
        <p:txBody>
          <a:bodyPr>
            <a:normAutofit/>
          </a:bodyPr>
          <a:lstStyle/>
          <a:p>
            <a:endParaRPr lang="en-IN" sz="2000" dirty="0"/>
          </a:p>
          <a:p>
            <a:endParaRPr lang="en-IN" sz="2000" dirty="0"/>
          </a:p>
          <a:p>
            <a:r>
              <a:rPr lang="en-IN" sz="2000" dirty="0" err="1"/>
              <a:t>Heptadecanoic</a:t>
            </a:r>
            <a:r>
              <a:rPr lang="en-IN" sz="2000" dirty="0"/>
              <a:t>, </a:t>
            </a:r>
            <a:r>
              <a:rPr lang="en-IN" sz="2000" dirty="0" err="1"/>
              <a:t>heptadecenoic</a:t>
            </a:r>
            <a:r>
              <a:rPr lang="en-IN" sz="2000" dirty="0"/>
              <a:t> and </a:t>
            </a:r>
            <a:r>
              <a:rPr lang="en-IN" sz="2000" dirty="0" err="1"/>
              <a:t>heptadecadienoic</a:t>
            </a:r>
            <a:r>
              <a:rPr lang="en-IN" sz="2000" dirty="0"/>
              <a:t> acid are present in the diet and the intake of small amounts of these fatty acids via food or feed is not expected to produce adverse effects. </a:t>
            </a:r>
          </a:p>
          <a:p>
            <a:r>
              <a:rPr lang="en-IN" sz="2000" dirty="0"/>
              <a:t> NAA and NAG are normal constituents in the mammalian metabolism and the estimated increases in their intake are considered low when related to the normal intake of L-aspartic acid and L-glutamic acid. </a:t>
            </a:r>
            <a:r>
              <a:rPr lang="en-IN" sz="2000" dirty="0">
                <a:sym typeface="+mn-ea"/>
              </a:rPr>
              <a:t>Further toxicological, </a:t>
            </a:r>
            <a:r>
              <a:rPr lang="en-IN" sz="2000" dirty="0" err="1">
                <a:sym typeface="+mn-ea"/>
              </a:rPr>
              <a:t>allerginicity</a:t>
            </a:r>
            <a:r>
              <a:rPr lang="en-IN" sz="2000" dirty="0">
                <a:sym typeface="+mn-ea"/>
              </a:rPr>
              <a:t> and nutritional analysis provided  no indications of adverse effects.</a:t>
            </a:r>
          </a:p>
          <a:p>
            <a:endParaRPr lang="en-IN" sz="2000" dirty="0"/>
          </a:p>
          <a:p>
            <a:r>
              <a:rPr lang="en-IN" sz="2000" dirty="0">
                <a:sym typeface="+mn-ea"/>
              </a:rPr>
              <a:t>There is no risk caused by a possible transfer </a:t>
            </a:r>
            <a:r>
              <a:rPr lang="en-IN" sz="2000">
                <a:sym typeface="+mn-ea"/>
              </a:rPr>
              <a:t>of the </a:t>
            </a:r>
            <a:r>
              <a:rPr lang="en-IN" sz="2000" dirty="0">
                <a:sym typeface="+mn-ea"/>
              </a:rPr>
              <a:t>recombinant gene from soybean 356043 to environmental microorganisms.</a:t>
            </a:r>
            <a:endParaRPr lang="en-IN" sz="2000" dirty="0"/>
          </a:p>
          <a:p>
            <a:endParaRPr lang="en-IN" sz="2000" dirty="0"/>
          </a:p>
          <a:p>
            <a:r>
              <a:rPr lang="en-IN" sz="2000" dirty="0">
                <a:sym typeface="+mn-ea"/>
              </a:rPr>
              <a:t>The NBC considers that soybean 356043 is as safe as its conventional counterpart with respect to potential effects on human and animal health and the environment in the context of its intended uses.</a:t>
            </a:r>
            <a:endParaRPr lang="en-IN" sz="2000" dirty="0"/>
          </a:p>
          <a:p>
            <a:endParaRPr lang="en-IN"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2063</Words>
  <Application>Microsoft Office PowerPoint</Application>
  <PresentationFormat>Custom</PresentationFormat>
  <Paragraphs>69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National Biosafety Committee opinion on an application by Elephant Group PLC for the placing on the market of genetically modified soybean for food or feed import and processing of GM Soybeans containing events Soybean A2704-12, DP 356043, A5547-127, MON 87708 and FG72</vt:lpstr>
      <vt:lpstr>Policy Framework</vt:lpstr>
      <vt:lpstr>General Assumptions and Monitoring plans for all products</vt:lpstr>
      <vt:lpstr>Glufosinate tolerant soybean A2704-12</vt:lpstr>
      <vt:lpstr>Compositional Analysis, Toxicity and Allergenicity</vt:lpstr>
      <vt:lpstr>CONCLUSION</vt:lpstr>
      <vt:lpstr>DP 356043 Herbicide Tolerant Soy</vt:lpstr>
      <vt:lpstr>Compositional Analysis, Toxicity and Allergenicity</vt:lpstr>
      <vt:lpstr>Allergenicity and Health, Nutritional Analysis</vt:lpstr>
      <vt:lpstr>Soy A5547-127 Herbicide Tolerance</vt:lpstr>
      <vt:lpstr>Toxicity and Allergenicty; Non-target organisms</vt:lpstr>
      <vt:lpstr>Conclusion</vt:lpstr>
      <vt:lpstr>MON 87708 Herbicide Tolerant Soy</vt:lpstr>
      <vt:lpstr>Toxicity and Allergenicity; Compositional Analysis</vt:lpstr>
      <vt:lpstr>Horizontal Gene transfer and Monitoring plan</vt:lpstr>
      <vt:lpstr>Conclusion</vt:lpstr>
      <vt:lpstr> Herbicide-tolerant genetically modified soybean FG72 </vt:lpstr>
      <vt:lpstr>Toxicity or allergenicity and potential gene transfer</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Assessment of GM Soybeans containing events MON 89788, MON 87701, Soybean 356043, A5547-127</dc:title>
  <dc:creator>yusuf yahaya</dc:creator>
  <cp:lastModifiedBy>USER</cp:lastModifiedBy>
  <cp:revision>49</cp:revision>
  <dcterms:created xsi:type="dcterms:W3CDTF">2018-06-19T14:49:00Z</dcterms:created>
  <dcterms:modified xsi:type="dcterms:W3CDTF">2018-09-20T11:29:13Z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1033-10.2.0.6080</vt:lpwstr>
  </property>
</Properties>
</file>